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090" r:id="rId3"/>
  </p:sldMasterIdLst>
  <p:notesMasterIdLst>
    <p:notesMasterId r:id="rId11"/>
  </p:notesMasterIdLst>
  <p:handoutMasterIdLst>
    <p:handoutMasterId r:id="rId12"/>
  </p:handoutMasterIdLst>
  <p:sldIdLst>
    <p:sldId id="1211" r:id="rId4"/>
    <p:sldId id="1204" r:id="rId5"/>
    <p:sldId id="1212" r:id="rId6"/>
    <p:sldId id="1213" r:id="rId7"/>
    <p:sldId id="1214" r:id="rId8"/>
    <p:sldId id="1216" r:id="rId9"/>
    <p:sldId id="1215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1"/>
            <p14:sldId id="1204"/>
            <p14:sldId id="1212"/>
            <p14:sldId id="1213"/>
            <p14:sldId id="1214"/>
            <p14:sldId id="1216"/>
            <p14:sldId id="12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2D"/>
    <a:srgbClr val="00682F"/>
    <a:srgbClr val="960000"/>
    <a:srgbClr val="F4C6BA"/>
    <a:srgbClr val="FFCCCC"/>
    <a:srgbClr val="F6D0C6"/>
    <a:srgbClr val="F7DFC5"/>
    <a:srgbClr val="E88B72"/>
    <a:srgbClr val="E9E1B1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0" autoAdjust="0"/>
    <p:restoredTop sz="87456" autoAdjust="0"/>
  </p:normalViewPr>
  <p:slideViewPr>
    <p:cSldViewPr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2956</c:v>
                </c:pt>
                <c:pt idx="1">
                  <c:v>2974</c:v>
                </c:pt>
                <c:pt idx="2">
                  <c:v>3417</c:v>
                </c:pt>
                <c:pt idx="3">
                  <c:v>5349</c:v>
                </c:pt>
                <c:pt idx="4">
                  <c:v>5014</c:v>
                </c:pt>
                <c:pt idx="5">
                  <c:v>6351</c:v>
                </c:pt>
                <c:pt idx="6">
                  <c:v>5950</c:v>
                </c:pt>
                <c:pt idx="7">
                  <c:v>4441</c:v>
                </c:pt>
                <c:pt idx="8">
                  <c:v>4326</c:v>
                </c:pt>
                <c:pt idx="9">
                  <c:v>5351</c:v>
                </c:pt>
                <c:pt idx="10">
                  <c:v>4970</c:v>
                </c:pt>
                <c:pt idx="11">
                  <c:v>3999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D-43CF-ABCF-DDF73D22DD26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3357</c:v>
                </c:pt>
                <c:pt idx="1">
                  <c:v>4033</c:v>
                </c:pt>
                <c:pt idx="2">
                  <c:v>5383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BD-43CF-ABCF-DDF73D22D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59852416"/>
        <c:axId val="159853952"/>
      </c:barChart>
      <c:catAx>
        <c:axId val="159852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9853952"/>
        <c:crosses val="autoZero"/>
        <c:auto val="1"/>
        <c:lblAlgn val="ctr"/>
        <c:lblOffset val="100"/>
        <c:noMultiLvlLbl val="0"/>
      </c:catAx>
      <c:valAx>
        <c:axId val="159853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59852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328196878616"/>
          <c:y val="3.8293963254593173E-2"/>
          <c:w val="0.75599124518961847"/>
          <c:h val="0.7931215090721318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'Для диаграмм'!$B$6:$B$14</c:f>
              <c:strCache>
                <c:ptCount val="1"/>
                <c:pt idx="0">
                  <c:v>Жалоба Консультации Заявка на оказание услуг Приём документов/выдача документов Сообщение информации Прием платежей Отзыв потребителя Предложение потребителя 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диаграмм'!$D$6:$D$14</c:f>
              <c:numCache>
                <c:formatCode>0.00</c:formatCode>
                <c:ptCount val="9"/>
                <c:pt idx="0">
                  <c:v>0.50888593126125425</c:v>
                </c:pt>
                <c:pt idx="1">
                  <c:v>69.858294840679562</c:v>
                </c:pt>
                <c:pt idx="2">
                  <c:v>23.471384952634462</c:v>
                </c:pt>
                <c:pt idx="3">
                  <c:v>9.394817192515463E-2</c:v>
                </c:pt>
                <c:pt idx="4">
                  <c:v>6.2632114616769749E-2</c:v>
                </c:pt>
                <c:pt idx="5">
                  <c:v>0</c:v>
                </c:pt>
                <c:pt idx="6">
                  <c:v>0</c:v>
                </c:pt>
                <c:pt idx="7">
                  <c:v>0.41493775933609961</c:v>
                </c:pt>
                <c:pt idx="8">
                  <c:v>5.5899162295467004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F-44C6-9202-AC262D20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5570944"/>
        <c:axId val="135572480"/>
      </c:barChart>
      <c:catAx>
        <c:axId val="13557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5572480"/>
        <c:crosses val="autoZero"/>
        <c:auto val="1"/>
        <c:lblAlgn val="ctr"/>
        <c:lblOffset val="100"/>
        <c:noMultiLvlLbl val="0"/>
      </c:catAx>
      <c:valAx>
        <c:axId val="1355724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152274354135491"/>
              <c:y val="0.915588728492271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557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1513782547709"/>
          <c:y val="0.11608293963254585"/>
          <c:w val="0.65180753307870143"/>
          <c:h val="0.66296262553958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('2'!$F$5;'2'!$J$5;'2'!$N$5;'2'!$R$5)</c:f>
              <c:numCache>
                <c:formatCode>General</c:formatCode>
                <c:ptCount val="4"/>
                <c:pt idx="0">
                  <c:v>65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74-4143-8FAC-FE8DEE4DF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16320"/>
        <c:axId val="172775680"/>
      </c:barChart>
      <c:catAx>
        <c:axId val="114216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775680"/>
        <c:crosses val="autoZero"/>
        <c:auto val="1"/>
        <c:lblAlgn val="ctr"/>
        <c:lblOffset val="100"/>
        <c:noMultiLvlLbl val="0"/>
      </c:catAx>
      <c:valAx>
        <c:axId val="17277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21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('2'!$F$6;'2'!$J$6;'2'!$N$6;'2'!$R$6)</c:f>
              <c:numCache>
                <c:formatCode>General</c:formatCode>
                <c:ptCount val="4"/>
                <c:pt idx="0">
                  <c:v>8923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B-4527-BF67-62E423465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795904"/>
        <c:axId val="148392192"/>
      </c:barChart>
      <c:catAx>
        <c:axId val="146795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392192"/>
        <c:crosses val="autoZero"/>
        <c:auto val="1"/>
        <c:lblAlgn val="ctr"/>
        <c:lblOffset val="100"/>
        <c:noMultiLvlLbl val="0"/>
      </c:catAx>
      <c:valAx>
        <c:axId val="14839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79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('2'!$F$7;'2'!$J$7;'2'!$N$7;'2'!$R$7)</c:f>
              <c:numCache>
                <c:formatCode>General</c:formatCode>
                <c:ptCount val="4"/>
                <c:pt idx="0">
                  <c:v>2998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2B-43F9-AFB1-4AE1B831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24768"/>
        <c:axId val="142677504"/>
      </c:barChart>
      <c:catAx>
        <c:axId val="140224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677504"/>
        <c:crosses val="autoZero"/>
        <c:auto val="1"/>
        <c:lblAlgn val="ctr"/>
        <c:lblOffset val="100"/>
        <c:noMultiLvlLbl val="0"/>
      </c:catAx>
      <c:valAx>
        <c:axId val="14267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2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2389318433398"/>
          <c:y val="7.7129208841938121E-2"/>
          <c:w val="0.62125177856993263"/>
          <c:h val="0.65276398084867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диаграмм'!$B$20:$B$24</c:f>
              <c:strCache>
                <c:ptCount val="1"/>
                <c:pt idx="0">
                  <c:v>Очные обращения Заочные обращения через call-центр, в т.ч. Обращения через канцелярию Интерактивные обращения, в т.ч. Прочие (в т.ч. книга жалоб и предложений)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диаграмм'!$D$20:$D$24</c:f>
              <c:numCache>
                <c:formatCode>0.0%</c:formatCode>
                <c:ptCount val="5"/>
                <c:pt idx="0">
                  <c:v>1.5971189227276285E-2</c:v>
                </c:pt>
                <c:pt idx="1">
                  <c:v>0.70617709230407888</c:v>
                </c:pt>
                <c:pt idx="2">
                  <c:v>9.0190245048148432E-2</c:v>
                </c:pt>
                <c:pt idx="3">
                  <c:v>0.18766147342049636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3-447D-8456-0913BDB35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708736"/>
        <c:axId val="38710656"/>
      </c:barChart>
      <c:catAx>
        <c:axId val="3870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38710656"/>
        <c:crossesAt val="0"/>
        <c:auto val="1"/>
        <c:lblAlgn val="ctr"/>
        <c:lblOffset val="100"/>
        <c:noMultiLvlLbl val="0"/>
      </c:catAx>
      <c:valAx>
        <c:axId val="387106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Удельный вес канала коммцникации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575356862501501"/>
              <c:y val="0.811069003471340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70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0.33735222735457604</c:v>
                </c:pt>
                <c:pt idx="1">
                  <c:v>3.3586471463242777E-2</c:v>
                </c:pt>
                <c:pt idx="2">
                  <c:v>0.35355828701166525</c:v>
                </c:pt>
                <c:pt idx="3">
                  <c:v>1.2917873639708762E-2</c:v>
                </c:pt>
                <c:pt idx="4">
                  <c:v>0.14804666092538948</c:v>
                </c:pt>
                <c:pt idx="5">
                  <c:v>3.6326626477726456E-2</c:v>
                </c:pt>
                <c:pt idx="6">
                  <c:v>2.9515384013152745E-2</c:v>
                </c:pt>
                <c:pt idx="7">
                  <c:v>2.716667971502388E-2</c:v>
                </c:pt>
                <c:pt idx="8">
                  <c:v>0</c:v>
                </c:pt>
                <c:pt idx="9">
                  <c:v>2.1529789399514603E-2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'Для диаграмм'!$D$31:$D$40</c15:f>
                <c15:dlblRangeCache>
                  <c:ptCount val="10"/>
                  <c:pt idx="0">
                    <c:v>30,6%</c:v>
                  </c:pt>
                  <c:pt idx="1">
                    <c:v>26,1%</c:v>
                  </c:pt>
                  <c:pt idx="2">
                    <c:v>2,1%</c:v>
                  </c:pt>
                  <c:pt idx="3">
                    <c:v>2,4%</c:v>
                  </c:pt>
                  <c:pt idx="4">
                    <c:v>2,7%</c:v>
                  </c:pt>
                  <c:pt idx="5">
                    <c:v>20,3%</c:v>
                  </c:pt>
                  <c:pt idx="6">
                    <c:v>3,4%</c:v>
                  </c:pt>
                  <c:pt idx="7">
                    <c:v>3,8%</c:v>
                  </c:pt>
                  <c:pt idx="8">
                    <c:v>4,1%</c:v>
                  </c:pt>
                  <c:pt idx="9">
                    <c:v>4,5%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B93-4990-8CAD-7DAF398F60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399936"/>
        <c:axId val="37426304"/>
      </c:barChart>
      <c:catAx>
        <c:axId val="3739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37426304"/>
        <c:crosses val="autoZero"/>
        <c:auto val="1"/>
        <c:lblAlgn val="ctr"/>
        <c:lblOffset val="100"/>
        <c:noMultiLvlLbl val="0"/>
      </c:catAx>
      <c:valAx>
        <c:axId val="37426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739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4.6153846153846156E-2</c:v>
                </c:pt>
                <c:pt idx="1">
                  <c:v>0.46153846153846156</c:v>
                </c:pt>
                <c:pt idx="2">
                  <c:v>0.23076923076923078</c:v>
                </c:pt>
                <c:pt idx="3">
                  <c:v>9.2307692307692313E-2</c:v>
                </c:pt>
                <c:pt idx="4">
                  <c:v>0.15384615384615385</c:v>
                </c:pt>
                <c:pt idx="5">
                  <c:v>0</c:v>
                </c:pt>
                <c:pt idx="6">
                  <c:v>1.5384615384615385E-2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60-42D1-8118-8F5B21F2C9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8956288"/>
        <c:axId val="148964864"/>
      </c:barChart>
      <c:catAx>
        <c:axId val="14895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48964864"/>
        <c:crossesAt val="0"/>
        <c:auto val="1"/>
        <c:lblAlgn val="ctr"/>
        <c:lblOffset val="100"/>
        <c:noMultiLvlLbl val="0"/>
      </c:catAx>
      <c:valAx>
        <c:axId val="1489648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742679892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95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2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6675" y="6356450"/>
            <a:ext cx="2843609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593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80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55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" y="406642"/>
            <a:ext cx="1955801" cy="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14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2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3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1018"/>
            <a:ext cx="12192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25" y="116632"/>
            <a:ext cx="1089828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11652515" y="302986"/>
            <a:ext cx="6227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2B59FA-94E0-4A19-A130-819CA8969678}" type="slidenum">
              <a:rPr lang="ru-RU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85421" y="67736"/>
            <a:ext cx="1089600" cy="8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901" y1="64921" x2="17901" y2="64921"/>
                        <a14:foregroundMark x1="40123" y1="68586" x2="40123" y2="68586"/>
                        <a14:foregroundMark x1="54938" y1="66492" x2="54938" y2="66492"/>
                        <a14:foregroundMark x1="70370" y1="67539" x2="70370" y2="67539"/>
                        <a14:foregroundMark x1="5556" y1="86911" x2="5556" y2="86911"/>
                        <a14:foregroundMark x1="17901" y1="88482" x2="17901" y2="88482"/>
                        <a14:foregroundMark x1="37037" y1="90576" x2="37037" y2="90576"/>
                        <a14:foregroundMark x1="53704" y1="91623" x2="53704" y2="91623"/>
                        <a14:foregroundMark x1="70988" y1="92147" x2="70988" y2="92147"/>
                        <a14:foregroundMark x1="87654" y1="92147" x2="87654" y2="9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" y="116645"/>
            <a:ext cx="899897" cy="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11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8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8007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2531605" y="3506690"/>
            <a:ext cx="7200801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Отчет по работе с потребителями                                      филиала ПАО «Россети Сибирь» – «Бурятэнерго»                                   </a:t>
            </a:r>
          </a:p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за 1 </a:t>
            </a:r>
            <a:r>
              <a:rPr lang="ru-RU" sz="2600" dirty="0">
                <a:sym typeface="PFDinTextCondPro-Medium"/>
              </a:rPr>
              <a:t>к</a:t>
            </a:r>
            <a:r>
              <a:rPr lang="ru-RU" sz="2600" dirty="0" smtClean="0">
                <a:sym typeface="PFDinTextCondPro-Medium"/>
              </a:rPr>
              <a:t>вартал 2021 года</a:t>
            </a:r>
            <a:endParaRPr sz="26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5" y="1"/>
            <a:ext cx="2034167" cy="236219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93" y="5704879"/>
            <a:ext cx="2143529" cy="1153123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2495599" y="6240704"/>
            <a:ext cx="72008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 err="1"/>
              <a:t>rosseti-sib.ru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4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3657600" y="284105"/>
            <a:ext cx="61722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PF Din Text Cond Pro Medium" panose="02000500000000020004" pitchFamily="2" charset="0"/>
              </a:rPr>
              <a:t>Динамика поступивших обращений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/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за 2020 </a:t>
            </a:r>
            <a:r>
              <a:rPr lang="ru-RU" sz="1800" b="0" dirty="0">
                <a:latin typeface="PF Din Text Cond Pro Medium" panose="02000500000000020004" pitchFamily="2" charset="0"/>
              </a:rPr>
              <a:t>и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197932"/>
              </p:ext>
            </p:extLst>
          </p:nvPr>
        </p:nvGraphicFramePr>
        <p:xfrm>
          <a:off x="1143000" y="1447800"/>
          <a:ext cx="10058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0164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2948431" y="291215"/>
            <a:ext cx="716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Распределение обращений по категориям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за 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квартал 2021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Г.</a:t>
            </a:r>
            <a:endParaRPr lang="ru-RU" sz="1800" b="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10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399599"/>
              </p:ext>
            </p:extLst>
          </p:nvPr>
        </p:nvGraphicFramePr>
        <p:xfrm>
          <a:off x="2667000" y="893161"/>
          <a:ext cx="7162800" cy="35243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2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обращений,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69,86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23,47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5,59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dirty="0"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12773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99826"/>
              </p:ext>
            </p:extLst>
          </p:nvPr>
        </p:nvGraphicFramePr>
        <p:xfrm>
          <a:off x="3124200" y="4648200"/>
          <a:ext cx="5715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6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1628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обращений по категориям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Г.</a:t>
            </a:r>
          </a:p>
        </p:txBody>
      </p:sp>
      <p:graphicFrame>
        <p:nvGraphicFramePr>
          <p:cNvPr id="13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833361"/>
              </p:ext>
            </p:extLst>
          </p:nvPr>
        </p:nvGraphicFramePr>
        <p:xfrm>
          <a:off x="2286001" y="893160"/>
          <a:ext cx="7543799" cy="33365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2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5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5570">
                  <a:extLst>
                    <a:ext uri="{9D8B030D-6E8A-4147-A177-3AD203B41FA5}">
                      <a16:colId xmlns="" xmlns:a16="http://schemas.microsoft.com/office/drawing/2014/main" val="2005443762"/>
                    </a:ext>
                  </a:extLst>
                </a:gridCol>
                <a:gridCol w="1015570">
                  <a:extLst>
                    <a:ext uri="{9D8B030D-6E8A-4147-A177-3AD203B41FA5}">
                      <a16:colId xmlns="" xmlns:a16="http://schemas.microsoft.com/office/drawing/2014/main" val="2501300390"/>
                    </a:ext>
                  </a:extLst>
                </a:gridCol>
                <a:gridCol w="1217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1098797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4291993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10876158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9879078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12773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552278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17135" y="4448054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4440117"/>
            <a:ext cx="183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18178" y="4448054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887543"/>
              </p:ext>
            </p:extLst>
          </p:nvPr>
        </p:nvGraphicFramePr>
        <p:xfrm>
          <a:off x="914400" y="4876800"/>
          <a:ext cx="3048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708107"/>
              </p:ext>
            </p:extLst>
          </p:nvPr>
        </p:nvGraphicFramePr>
        <p:xfrm>
          <a:off x="3810000" y="4876800"/>
          <a:ext cx="3497791" cy="148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160071"/>
              </p:ext>
            </p:extLst>
          </p:nvPr>
        </p:nvGraphicFramePr>
        <p:xfrm>
          <a:off x="7543800" y="4876800"/>
          <a:ext cx="3497791" cy="147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2881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3124200" y="299842"/>
            <a:ext cx="7772132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КАНАЛАМ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ПОСТУПЛЕНИЯ </a:t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ЗА 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21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483089"/>
              </p:ext>
            </p:extLst>
          </p:nvPr>
        </p:nvGraphicFramePr>
        <p:xfrm>
          <a:off x="2819400" y="1066800"/>
          <a:ext cx="6553200" cy="22859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7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68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70,6%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18,8%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defTabSz="457200" rtl="0" eaLnBrk="1" fontAlgn="b" latinLnBrk="0" hangingPunct="1"/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12773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76308"/>
              </p:ext>
            </p:extLst>
          </p:nvPr>
        </p:nvGraphicFramePr>
        <p:xfrm>
          <a:off x="3124200" y="3581400"/>
          <a:ext cx="5200649" cy="256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757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тематикам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/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                                    ЗА 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908075"/>
              </p:ext>
            </p:extLst>
          </p:nvPr>
        </p:nvGraphicFramePr>
        <p:xfrm>
          <a:off x="3048000" y="990601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33,7%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35,4%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14,8%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12773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742036"/>
              </p:ext>
            </p:extLst>
          </p:nvPr>
        </p:nvGraphicFramePr>
        <p:xfrm>
          <a:off x="3276600" y="4191000"/>
          <a:ext cx="518023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74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91285"/>
              </p:ext>
            </p:extLst>
          </p:nvPr>
        </p:nvGraphicFramePr>
        <p:xfrm>
          <a:off x="2971800" y="1066801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46,2%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23,1%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15,4%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708561"/>
              </p:ext>
            </p:extLst>
          </p:nvPr>
        </p:nvGraphicFramePr>
        <p:xfrm>
          <a:off x="3048000" y="4343400"/>
          <a:ext cx="59436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08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117679</TotalTime>
  <Words>504</Words>
  <Application>Microsoft Office PowerPoint</Application>
  <PresentationFormat>Произвольный</PresentationFormat>
  <Paragraphs>223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Шаблон Презентации Россети</vt:lpstr>
      <vt:lpstr>Тема Office</vt:lpstr>
      <vt:lpstr>6_Тема Office</vt:lpstr>
      <vt:lpstr>Презентация PowerPoint</vt:lpstr>
      <vt:lpstr>Динамика поступивших обращений  за 2020 и 2021 гг.</vt:lpstr>
      <vt:lpstr>Презентация PowerPoint</vt:lpstr>
      <vt:lpstr>Динамика обращений по категориям за 2021 Г.</vt:lpstr>
      <vt:lpstr>РАСПРЕДЕЛЕНИЕ ОБРАЩЕНИЙ ПО КАНАЛАМ ПОСТУПЛЕНИЯ  ЗА 1 КВАРТАЛ 2021Г.</vt:lpstr>
      <vt:lpstr>РАСПРЕДЕЛЕНИЕ ОБРАЩЕНИЙ по тематикам                                      ЗА 1 КВАРТАЛ 2021Г.</vt:lpstr>
      <vt:lpstr>РАСПРЕДЕЛЕНИЕ жалоб по тематикам ЗА 1 КВАРТАЛ 2021Г.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Валуевич Лидия Васильевна</cp:lastModifiedBy>
  <cp:revision>3708</cp:revision>
  <cp:lastPrinted>2019-01-28T06:40:31Z</cp:lastPrinted>
  <dcterms:created xsi:type="dcterms:W3CDTF">1601-01-01T00:00:00Z</dcterms:created>
  <dcterms:modified xsi:type="dcterms:W3CDTF">2021-04-23T01:03:27Z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